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87" r:id="rId3"/>
    <p:sldId id="266" r:id="rId4"/>
    <p:sldId id="270" r:id="rId5"/>
    <p:sldId id="289" r:id="rId6"/>
    <p:sldId id="290" r:id="rId7"/>
    <p:sldId id="276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8E6"/>
    <a:srgbClr val="57B5A3"/>
    <a:srgbClr val="33CCCC"/>
    <a:srgbClr val="7AC8B5"/>
    <a:srgbClr val="43A38C"/>
    <a:srgbClr val="FB3A05"/>
    <a:srgbClr val="D57719"/>
    <a:srgbClr val="EC0802"/>
    <a:srgbClr val="0033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43" autoAdjust="0"/>
  </p:normalViewPr>
  <p:slideViewPr>
    <p:cSldViewPr>
      <p:cViewPr>
        <p:scale>
          <a:sx n="110" d="100"/>
          <a:sy n="110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10685-FCB6-4EF1-8AEF-81E44343AE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3825-804E-48FA-9561-4CAFD0C93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825-804E-48FA-9561-4CAFD0C934B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825-804E-48FA-9561-4CAFD0C934B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825-804E-48FA-9561-4CAFD0C934B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825-804E-48FA-9561-4CAFD0C934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0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825-804E-48FA-9561-4CAFD0C934B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6497499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3999" cy="4896544"/>
          </a:xfrm>
          <a:prstGeom prst="rect">
            <a:avLst/>
          </a:prstGeom>
        </p:spPr>
      </p:pic>
      <p:pic>
        <p:nvPicPr>
          <p:cNvPr id="11" name="Рисунок 10" descr="_MG_1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01208"/>
            <a:ext cx="9144000" cy="10252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725144"/>
            <a:ext cx="9144000" cy="576064"/>
          </a:xfrm>
          <a:prstGeom prst="rect">
            <a:avLst/>
          </a:prstGeom>
          <a:solidFill>
            <a:srgbClr val="57B5A3"/>
          </a:solidFill>
          <a:ln>
            <a:solidFill>
              <a:srgbClr val="57B5A3"/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59832" y="47321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ЛИНИЯ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656" y="38053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33CCCC"/>
                </a:solidFill>
                <a:latin typeface="CricketHeavy" pitchFamily="2" charset="0"/>
                <a:cs typeface="Arial" pitchFamily="34" charset="0"/>
              </a:rPr>
              <a:t>малахитовая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rgbClr val="43A38C"/>
          </a:solidFill>
          <a:ln>
            <a:solidFill>
              <a:srgbClr val="43A38C"/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301208"/>
            <a:ext cx="9144000" cy="72008"/>
          </a:xfrm>
          <a:prstGeom prst="rect">
            <a:avLst/>
          </a:prstGeom>
          <a:solidFill>
            <a:schemeClr val="bg1"/>
          </a:solidFill>
          <a:ln>
            <a:solidFill>
              <a:srgbClr val="43A38C"/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0" y="6309320"/>
            <a:ext cx="9144000" cy="144016"/>
            <a:chOff x="0" y="6309320"/>
            <a:chExt cx="9144000" cy="1440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309320"/>
              <a:ext cx="9144000" cy="144016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6309320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0" y="3717032"/>
            <a:ext cx="9144000" cy="144016"/>
            <a:chOff x="0" y="4149080"/>
            <a:chExt cx="9144000" cy="144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4149080"/>
              <a:ext cx="9144000" cy="72008"/>
            </a:xfrm>
            <a:prstGeom prst="rect">
              <a:avLst/>
            </a:prstGeom>
            <a:solidFill>
              <a:srgbClr val="43A38C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4221088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0" y="404664"/>
            <a:ext cx="9144000" cy="288032"/>
            <a:chOff x="0" y="692696"/>
            <a:chExt cx="9144000" cy="2880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0" y="1412776"/>
            <a:ext cx="3995936" cy="504056"/>
          </a:xfrm>
          <a:prstGeom prst="rect">
            <a:avLst/>
          </a:prstGeom>
          <a:solidFill>
            <a:srgbClr val="C6E8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33CCCC"/>
                </a:solidFill>
                <a:latin typeface="a_Monumento" pitchFamily="18" charset="-52"/>
                <a:cs typeface="Arial" pitchFamily="34" charset="0"/>
              </a:rPr>
              <a:t>ОРГАНИЗАЦИЯ</a:t>
            </a:r>
            <a:endParaRPr lang="ru-RU" sz="3200" dirty="0">
              <a:solidFill>
                <a:srgbClr val="33CCCC"/>
              </a:solidFill>
              <a:latin typeface="a_Monumento" pitchFamily="18" charset="-52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2060848"/>
            <a:ext cx="5940152" cy="504056"/>
          </a:xfrm>
          <a:prstGeom prst="rect">
            <a:avLst/>
          </a:prstGeom>
          <a:solidFill>
            <a:srgbClr val="C6E8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_Monumento" pitchFamily="18" charset="-52"/>
                <a:cs typeface="Arial" pitchFamily="34" charset="0"/>
              </a:rPr>
              <a:t>САМОСТОЯТЕЛЬНОГО</a:t>
            </a:r>
            <a:endParaRPr lang="ru-RU" sz="3200" dirty="0">
              <a:solidFill>
                <a:schemeClr val="bg1"/>
              </a:solidFill>
              <a:latin typeface="a_Monumento" pitchFamily="18" charset="-52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2708920"/>
            <a:ext cx="6732240" cy="504056"/>
          </a:xfrm>
          <a:prstGeom prst="rect">
            <a:avLst/>
          </a:prstGeom>
          <a:solidFill>
            <a:srgbClr val="33CCCC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_Monumento" pitchFamily="18" charset="-52"/>
                <a:cs typeface="Arial" pitchFamily="34" charset="0"/>
              </a:rPr>
              <a:t>ЭКСКУРСИОННОГО МАРШРУТА</a:t>
            </a:r>
            <a:endParaRPr lang="ru-RU" sz="3200" dirty="0">
              <a:latin typeface="a_Monumento" pitchFamily="18" charset="-52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521296"/>
            <a:ext cx="9144000" cy="171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5" name="Рисунок 4" descr="_MG_145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597" y="533646"/>
            <a:ext cx="9144000" cy="288032"/>
            <a:chOff x="0" y="692696"/>
            <a:chExt cx="9144000" cy="2880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5400000">
            <a:off x="5571729" y="1412776"/>
            <a:ext cx="4032447" cy="3024337"/>
            <a:chOff x="-1764706" y="429487"/>
            <a:chExt cx="12845089" cy="6753624"/>
          </a:xfrm>
        </p:grpSpPr>
        <p:pic>
          <p:nvPicPr>
            <p:cNvPr id="23" name="Рисунок 22" descr="29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64706" y="429487"/>
              <a:ext cx="6336705" cy="6753623"/>
            </a:xfrm>
            <a:prstGeom prst="rect">
              <a:avLst/>
            </a:prstGeom>
          </p:spPr>
        </p:pic>
        <p:pic>
          <p:nvPicPr>
            <p:cNvPr id="24" name="Рисунок 23" descr="2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429487"/>
              <a:ext cx="6508383" cy="6753624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827584" y="980728"/>
            <a:ext cx="4536504" cy="576064"/>
          </a:xfrm>
          <a:prstGeom prst="rect">
            <a:avLst/>
          </a:prstGeom>
          <a:solidFill>
            <a:schemeClr val="bg1"/>
          </a:solidFill>
          <a:ln w="76200"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«Малахитовая линия» специальный проект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Центра развития туризма города Нижний Тагил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9532" y="1844824"/>
            <a:ext cx="5472608" cy="792088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пешеходный маршрут, объединяющий в себе ключевые исторические, культурные и архитектурные объекты прошлого и настоящего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51620" y="2900806"/>
            <a:ext cx="3888432" cy="576064"/>
          </a:xfrm>
          <a:prstGeom prst="rect">
            <a:avLst/>
          </a:prstGeom>
          <a:solidFill>
            <a:schemeClr val="bg1"/>
          </a:solidFill>
          <a:ln w="76200">
            <a:solidFill>
              <a:srgbClr val="43A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обозначенный специальной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разметкой на асфальте (зеленая полоса). 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81956" y="4365104"/>
            <a:ext cx="2618036" cy="448840"/>
          </a:xfrm>
          <a:prstGeom prst="rect">
            <a:avLst/>
          </a:prstGeom>
          <a:solidFill>
            <a:srgbClr val="33CCCC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Длинна маршрута 5,7 км</a:t>
            </a:r>
            <a:endParaRPr lang="ru-RU" sz="1600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11660" y="3789040"/>
            <a:ext cx="3420380" cy="432048"/>
          </a:xfrm>
          <a:prstGeom prst="rect">
            <a:avLst/>
          </a:prstGeom>
          <a:solidFill>
            <a:schemeClr val="bg1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Маршрут состоит из 30 объектов</a:t>
            </a:r>
            <a:endParaRPr lang="ru-RU" sz="1600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429666"/>
            <a:ext cx="9144000" cy="288032"/>
            <a:chOff x="0" y="692696"/>
            <a:chExt cx="9144000" cy="2880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16" name="Рисунок 15" descr="_MG_145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7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059833" y="3352113"/>
            <a:ext cx="6048672" cy="1631216"/>
          </a:xfrm>
          <a:prstGeom prst="rect">
            <a:avLst/>
          </a:prstGeom>
          <a:ln w="76200">
            <a:solidFill>
              <a:srgbClr val="7AC8B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ook Antiqua" panose="02040602050305030304" pitchFamily="18" charset="0"/>
              </a:rPr>
              <a:t>09</a:t>
            </a:r>
            <a:r>
              <a:rPr lang="ru-RU" sz="2000" b="1" dirty="0" smtClean="0">
                <a:latin typeface="Book Antiqua" panose="02040602050305030304" pitchFamily="18" charset="0"/>
              </a:rPr>
              <a:t>.10.2017 </a:t>
            </a:r>
            <a:r>
              <a:rPr lang="ru-RU" sz="2000" b="1" dirty="0" smtClean="0">
                <a:latin typeface="Book Antiqua" panose="02040602050305030304" pitchFamily="18" charset="0"/>
              </a:rPr>
              <a:t>г. установлены </a:t>
            </a:r>
            <a:r>
              <a:rPr lang="ru-RU" sz="2000" b="1" dirty="0" smtClean="0">
                <a:latin typeface="Book Antiqua" panose="02040602050305030304" pitchFamily="18" charset="0"/>
              </a:rPr>
              <a:t>инфо пилоны</a:t>
            </a:r>
            <a:r>
              <a:rPr lang="ru-RU" sz="2000" b="1" dirty="0" smtClean="0">
                <a:latin typeface="Book Antiqua" panose="0204060205030503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ook Antiqua" panose="02040602050305030304" pitchFamily="18" charset="0"/>
              </a:rPr>
              <a:t>Информация об объекте;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ook Antiqua" panose="02040602050305030304" pitchFamily="18" charset="0"/>
              </a:rPr>
              <a:t>Карта маршрута;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ook Antiqua" panose="02040602050305030304" pitchFamily="18" charset="0"/>
              </a:rPr>
              <a:t>Ссылки на аудиогид, сайт, аккаунты в соц. сетях.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2051" name="Picture 3" descr="X:\Туризм\Полиграфия\Календарики 2018\готовые\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014"/>
            <a:ext cx="2987824" cy="41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_8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48" y="741985"/>
            <a:ext cx="3811777" cy="2542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692696"/>
            <a:ext cx="9144000" cy="288032"/>
            <a:chOff x="0" y="692696"/>
            <a:chExt cx="9144000" cy="2880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17" name="Рисунок 16" descr="_MG_1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8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 descr="IMG_8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5112568" cy="36004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427984" y="1340768"/>
            <a:ext cx="4464496" cy="432048"/>
          </a:xfrm>
          <a:prstGeom prst="rect">
            <a:avLst/>
          </a:prstGeom>
          <a:solidFill>
            <a:schemeClr val="bg1"/>
          </a:solidFill>
          <a:ln w="76200"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В 2017 г. выпущен путеводитель по маршруту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1760" y="1988840"/>
            <a:ext cx="6552728" cy="720080"/>
          </a:xfrm>
          <a:prstGeom prst="rect">
            <a:avLst/>
          </a:prstGeom>
          <a:solidFill>
            <a:srgbClr val="C6E8E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Путеводитель содержит подробную карту которая поможет определить точное местоположение каждого объекта во время самостоятельного прохождения маршрута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2924944"/>
            <a:ext cx="4104456" cy="720080"/>
          </a:xfrm>
          <a:prstGeom prst="rect">
            <a:avLst/>
          </a:prstGeom>
          <a:solidFill>
            <a:schemeClr val="bg1"/>
          </a:solidFill>
          <a:ln w="76200"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подробные описания  достопримечательностей и контрольных пунктов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88024" y="3933056"/>
            <a:ext cx="4104456" cy="720080"/>
          </a:xfrm>
          <a:prstGeom prst="rect">
            <a:avLst/>
          </a:prstGeom>
          <a:solidFill>
            <a:srgbClr val="7AC8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Фотографии всех объектов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9" name="Рисунок 8" descr="_MG_1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0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692696"/>
            <a:ext cx="9144000" cy="288032"/>
            <a:chOff x="0" y="692696"/>
            <a:chExt cx="9144000" cy="2880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X:\Туризм\Полиграфия\Малахитовая линия буклет от Кристины\Отбор Малахитовая линия\еще фотки\aud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45024"/>
            <a:ext cx="1979712" cy="562238"/>
          </a:xfrm>
          <a:prstGeom prst="rect">
            <a:avLst/>
          </a:prstGeom>
          <a:noFill/>
        </p:spPr>
      </p:pic>
      <p:pic>
        <p:nvPicPr>
          <p:cNvPr id="22" name="Рисунок 21" descr="1113037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2240" y="1124745"/>
            <a:ext cx="2268795" cy="1944216"/>
          </a:xfrm>
          <a:prstGeom prst="rect">
            <a:avLst/>
          </a:prstGeom>
          <a:ln>
            <a:noFill/>
          </a:ln>
          <a:effectLst>
            <a:glow rad="139700">
              <a:srgbClr val="7AC8B5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Прямоугольник 23"/>
          <p:cNvSpPr/>
          <p:nvPr/>
        </p:nvSpPr>
        <p:spPr>
          <a:xfrm>
            <a:off x="251520" y="1124744"/>
            <a:ext cx="3816424" cy="1692771"/>
          </a:xfrm>
          <a:prstGeom prst="rect">
            <a:avLst/>
          </a:prstGeom>
          <a:solidFill>
            <a:schemeClr val="bg1"/>
          </a:solidFill>
          <a:ln w="76200">
            <a:solidFill>
              <a:srgbClr val="43A38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 Antiqua" pitchFamily="18" charset="0"/>
              </a:rPr>
              <a:t>Туристы имеют возможность воспользоваться </a:t>
            </a:r>
            <a:r>
              <a:rPr lang="ru-RU" sz="1600" b="1" dirty="0" smtClean="0">
                <a:latin typeface="Book Antiqua" pitchFamily="18" charset="0"/>
              </a:rPr>
              <a:t>аудиогидом, </a:t>
            </a:r>
            <a:r>
              <a:rPr lang="ru-RU" sz="1400" b="1" dirty="0" smtClean="0">
                <a:latin typeface="Book Antiqua" pitchFamily="18" charset="0"/>
              </a:rPr>
              <a:t>опубликованным на ресурсах </a:t>
            </a:r>
          </a:p>
          <a:p>
            <a:pPr algn="ctr"/>
            <a:r>
              <a:rPr lang="en-US" sz="2000" b="1" dirty="0">
                <a:latin typeface="Book Antiqua" pitchFamily="18" charset="0"/>
              </a:rPr>
              <a:t>t</a:t>
            </a:r>
            <a:r>
              <a:rPr lang="en-US" sz="2000" b="1" dirty="0" smtClean="0">
                <a:latin typeface="Book Antiqua" pitchFamily="18" charset="0"/>
              </a:rPr>
              <a:t>urizmnt.ru</a:t>
            </a:r>
            <a:endParaRPr lang="ru-RU" sz="2000" b="1" dirty="0" smtClean="0">
              <a:latin typeface="Book Antiqua" pitchFamily="18" charset="0"/>
            </a:endParaRPr>
          </a:p>
          <a:p>
            <a:pPr algn="ctr"/>
            <a:r>
              <a:rPr lang="en-US" sz="2000" b="1" dirty="0" smtClean="0">
                <a:latin typeface="Book Antiqua" pitchFamily="18" charset="0"/>
              </a:rPr>
              <a:t>visit-tagil.ru</a:t>
            </a:r>
            <a:endParaRPr lang="ru-RU" sz="2000" b="1" dirty="0" smtClean="0">
              <a:latin typeface="Book Antiqua" pitchFamily="18" charset="0"/>
            </a:endParaRPr>
          </a:p>
          <a:p>
            <a:pPr algn="ctr"/>
            <a:r>
              <a:rPr lang="ru-RU" sz="2000" b="1" dirty="0">
                <a:latin typeface="Book Antiqua" pitchFamily="18" charset="0"/>
              </a:rPr>
              <a:t>izi.travel.ru</a:t>
            </a:r>
            <a:endParaRPr lang="en-US" sz="2000" b="1" dirty="0" smtClean="0">
              <a:latin typeface="Book Antiqua" pitchFamily="18" charset="0"/>
            </a:endParaRPr>
          </a:p>
        </p:txBody>
      </p:sp>
      <p:pic>
        <p:nvPicPr>
          <p:cNvPr id="27" name="Рисунок 26" descr="796275.jp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976" y="1124744"/>
            <a:ext cx="2160240" cy="1944216"/>
          </a:xfrm>
          <a:prstGeom prst="rect">
            <a:avLst/>
          </a:prstGeom>
          <a:effectLst>
            <a:glow rad="101600">
              <a:srgbClr val="33CCCC">
                <a:alpha val="60000"/>
              </a:srgbClr>
            </a:glow>
          </a:effectLst>
        </p:spPr>
      </p:pic>
      <p:pic>
        <p:nvPicPr>
          <p:cNvPr id="28" name="Рисунок 27" descr="i3QTSACFS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3284984"/>
            <a:ext cx="2232248" cy="1584176"/>
          </a:xfrm>
          <a:prstGeom prst="rect">
            <a:avLst/>
          </a:prstGeom>
          <a:effectLst>
            <a:glow rad="101600">
              <a:srgbClr val="43A38C">
                <a:alpha val="60000"/>
              </a:srgbClr>
            </a:glo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716016" y="3429000"/>
            <a:ext cx="4176464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7AC8B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 Antiqua" pitchFamily="18" charset="0"/>
              </a:rPr>
              <a:t>В сентябре 2016 </a:t>
            </a:r>
            <a:r>
              <a:rPr lang="ru-RU" b="1" dirty="0" smtClean="0">
                <a:latin typeface="Book Antiqua" pitchFamily="18" charset="0"/>
              </a:rPr>
              <a:t>аудиогид </a:t>
            </a:r>
            <a:r>
              <a:rPr lang="ru-RU" b="1" dirty="0" smtClean="0">
                <a:latin typeface="Book Antiqua" pitchFamily="18" charset="0"/>
              </a:rPr>
              <a:t>стал победителем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endParaRPr lang="en-US" sz="1400" b="1" dirty="0" smtClean="0">
              <a:latin typeface="Book Antiqua" pitchFamily="18" charset="0"/>
            </a:endParaRP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Международного конкурса путеводителей, туристских карт и SMART-приложений </a:t>
            </a:r>
            <a:endParaRPr lang="en-US" sz="1400" b="1" dirty="0" smtClean="0">
              <a:latin typeface="Book Antiqu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«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Map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. 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Guide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Smart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 &amp; 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Go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to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 Russia»</a:t>
            </a:r>
          </a:p>
        </p:txBody>
      </p:sp>
    </p:spTree>
    <p:extLst>
      <p:ext uri="{BB962C8B-B14F-4D97-AF65-F5344CB8AC3E}">
        <p14:creationId xmlns:p14="http://schemas.microsoft.com/office/powerpoint/2010/main" val="7563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Туризм\Полиграфия\Календарики 2018\готовые\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700"/>
            <a:ext cx="216080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440668"/>
            <a:ext cx="9144000" cy="288032"/>
            <a:chOff x="0" y="692696"/>
            <a:chExt cx="9144000" cy="2880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13" name="Рисунок 12" descr="_MG_145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4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627784" y="837753"/>
            <a:ext cx="4032448" cy="648072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МОБИЛЬНОЕ ПРИЛОЖЕНИЕ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27" name="Picture 3" descr="X:\Туризм\Полиграфия\Календарики 2018\готовые\к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18" y="739177"/>
            <a:ext cx="2095089" cy="290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Мобильное прило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12" y="5100087"/>
            <a:ext cx="3294956" cy="12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обильное прило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79" y="5097827"/>
            <a:ext cx="3294956" cy="12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обильное прило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5097826"/>
            <a:ext cx="3294956" cy="12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195735" y="1720304"/>
            <a:ext cx="4840329" cy="496451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Доступно для скачивания с февраля 2018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95735" y="2420888"/>
            <a:ext cx="4840329" cy="496451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Карта маршрута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95735" y="3138707"/>
            <a:ext cx="4840329" cy="496451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Аудиогид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95672" y="3861048"/>
            <a:ext cx="4840329" cy="496451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Офлайн доступ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548680"/>
            <a:ext cx="9144000" cy="288032"/>
            <a:chOff x="0" y="692696"/>
            <a:chExt cx="9144000" cy="28803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25" name="Рисунок 24" descr="_MG_1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26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 descr="IMG_9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037805"/>
            <a:ext cx="1999848" cy="199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IMG_8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8722" y="882748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IMG_82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125002"/>
            <a:ext cx="21602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287524" y="4005063"/>
            <a:ext cx="8568952" cy="992903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Бесплатные экскурсии 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для всех желающих в рамках популяризации и продвижения </a:t>
            </a:r>
            <a:r>
              <a:rPr lang="ru-RU" b="1" dirty="0" err="1" smtClean="0">
                <a:solidFill>
                  <a:schemeClr val="tx1"/>
                </a:solidFill>
                <a:latin typeface="Book Antiqua" pitchFamily="18" charset="0"/>
              </a:rPr>
              <a:t>турмаршрута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 «Малахитовая линия»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6" name="Рисунок 45" descr="_MG_76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50330"/>
            <a:ext cx="3400162" cy="2452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40668"/>
            <a:ext cx="9144000" cy="288032"/>
            <a:chOff x="0" y="692696"/>
            <a:chExt cx="9144000" cy="2880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13" name="Рисунок 12" descr="_MG_1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4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979712" y="837750"/>
            <a:ext cx="5976664" cy="863055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ПРОФЕССИОНАЛЬНЫЙ КОНКУРС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«ТУРИСТСКИЙ БРЕНД – ЛУЧШИЕ ПРАКТИКИ»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t="31499" r="52802" b="53714"/>
          <a:stretch/>
        </p:blipFill>
        <p:spPr bwMode="auto">
          <a:xfrm>
            <a:off x="29779" y="1847683"/>
            <a:ext cx="366936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8" t="47112" r="44929" b="25011"/>
          <a:stretch/>
        </p:blipFill>
        <p:spPr bwMode="auto">
          <a:xfrm>
            <a:off x="37854" y="3284984"/>
            <a:ext cx="3546455" cy="17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275856" y="3773831"/>
            <a:ext cx="5766809" cy="925867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ПОБЕДИТЕЛЬ В НОМИНАЦИИ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«ЛУЧШИЙ БРЕНД ТУРИСТСКОГО МАРШРУТА»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КАТЕГОРИЯ «ИСТОРИКО-КУЛЬТУРНЫЙ ТУРИМЗ»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3077" name="Picture 5" descr="C:\Users\mbu_crt13\Desktop\Лицевая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7681"/>
            <a:ext cx="1368316" cy="188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204</Words>
  <Application>Microsoft Office PowerPoint</Application>
  <PresentationFormat>Экран (4:3)</PresentationFormat>
  <Paragraphs>43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Храмова Ю.А.</dc:creator>
  <cp:lastModifiedBy>Балин П.С.</cp:lastModifiedBy>
  <cp:revision>269</cp:revision>
  <dcterms:modified xsi:type="dcterms:W3CDTF">2018-02-27T09:27:49Z</dcterms:modified>
</cp:coreProperties>
</file>